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85" r:id="rId2"/>
    <p:sldId id="257" r:id="rId3"/>
    <p:sldId id="256" r:id="rId4"/>
    <p:sldId id="262" r:id="rId5"/>
    <p:sldId id="263" r:id="rId6"/>
    <p:sldId id="264" r:id="rId7"/>
    <p:sldId id="265" r:id="rId8"/>
    <p:sldId id="266" r:id="rId9"/>
    <p:sldId id="267" r:id="rId10"/>
    <p:sldId id="268" r:id="rId11"/>
    <p:sldId id="270" r:id="rId12"/>
    <p:sldId id="271" r:id="rId13"/>
    <p:sldId id="283" r:id="rId14"/>
    <p:sldId id="272" r:id="rId15"/>
    <p:sldId id="273" r:id="rId16"/>
    <p:sldId id="274" r:id="rId17"/>
    <p:sldId id="275" r:id="rId18"/>
    <p:sldId id="276" r:id="rId19"/>
    <p:sldId id="284" r:id="rId20"/>
    <p:sldId id="277" r:id="rId21"/>
    <p:sldId id="278" r:id="rId22"/>
    <p:sldId id="279" r:id="rId23"/>
    <p:sldId id="280" r:id="rId24"/>
    <p:sldId id="281" r:id="rId25"/>
    <p:sldId id="28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p:scale>
          <a:sx n="114" d="100"/>
          <a:sy n="114" d="100"/>
        </p:scale>
        <p:origin x="2104"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35F4CF9-1D4B-4389-B4D3-1E7BB4193A21}" type="datetimeFigureOut">
              <a:rPr lang="en-US" smtClean="0"/>
              <a:t>3/2/17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ABDE81F-FA27-4E1C-85F8-9CE2E7A79695}" type="slidenum">
              <a:rPr lang="en-US" smtClean="0"/>
              <a:t>‹#›</a:t>
            </a:fld>
            <a:endParaRPr lang="en-US"/>
          </a:p>
        </p:txBody>
      </p:sp>
    </p:spTree>
    <p:extLst>
      <p:ext uri="{BB962C8B-B14F-4D97-AF65-F5344CB8AC3E}">
        <p14:creationId xmlns:p14="http://schemas.microsoft.com/office/powerpoint/2010/main" val="313408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0FC6C85-5897-4A86-88F4-D04C34D47222}" type="datetimeFigureOut">
              <a:rPr lang="en-US" smtClean="0"/>
              <a:t>3/2/17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5D8903-8B3A-4EA8-9601-2FCB66EF3CD0}" type="slidenum">
              <a:rPr lang="en-US" smtClean="0"/>
              <a:t>‹#›</a:t>
            </a:fld>
            <a:endParaRPr lang="en-US"/>
          </a:p>
        </p:txBody>
      </p:sp>
    </p:spTree>
    <p:extLst>
      <p:ext uri="{BB962C8B-B14F-4D97-AF65-F5344CB8AC3E}">
        <p14:creationId xmlns:p14="http://schemas.microsoft.com/office/powerpoint/2010/main" val="19257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a:t>
            </a:fld>
            <a:endParaRPr lang="en-US"/>
          </a:p>
        </p:txBody>
      </p:sp>
    </p:spTree>
    <p:extLst>
      <p:ext uri="{BB962C8B-B14F-4D97-AF65-F5344CB8AC3E}">
        <p14:creationId xmlns:p14="http://schemas.microsoft.com/office/powerpoint/2010/main" val="186906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11</a:t>
            </a:fld>
            <a:endParaRPr lang="en-US"/>
          </a:p>
        </p:txBody>
      </p:sp>
    </p:spTree>
    <p:extLst>
      <p:ext uri="{BB962C8B-B14F-4D97-AF65-F5344CB8AC3E}">
        <p14:creationId xmlns:p14="http://schemas.microsoft.com/office/powerpoint/2010/main" val="81842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12</a:t>
            </a:fld>
            <a:endParaRPr lang="en-US"/>
          </a:p>
        </p:txBody>
      </p:sp>
    </p:spTree>
    <p:extLst>
      <p:ext uri="{BB962C8B-B14F-4D97-AF65-F5344CB8AC3E}">
        <p14:creationId xmlns:p14="http://schemas.microsoft.com/office/powerpoint/2010/main" val="3504712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13</a:t>
            </a:fld>
            <a:endParaRPr lang="en-US"/>
          </a:p>
        </p:txBody>
      </p:sp>
    </p:spTree>
    <p:extLst>
      <p:ext uri="{BB962C8B-B14F-4D97-AF65-F5344CB8AC3E}">
        <p14:creationId xmlns:p14="http://schemas.microsoft.com/office/powerpoint/2010/main" val="30625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14</a:t>
            </a:fld>
            <a:endParaRPr lang="en-US"/>
          </a:p>
        </p:txBody>
      </p:sp>
    </p:spTree>
    <p:extLst>
      <p:ext uri="{BB962C8B-B14F-4D97-AF65-F5344CB8AC3E}">
        <p14:creationId xmlns:p14="http://schemas.microsoft.com/office/powerpoint/2010/main" val="1494438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15</a:t>
            </a:fld>
            <a:endParaRPr lang="en-US"/>
          </a:p>
        </p:txBody>
      </p:sp>
    </p:spTree>
    <p:extLst>
      <p:ext uri="{BB962C8B-B14F-4D97-AF65-F5344CB8AC3E}">
        <p14:creationId xmlns:p14="http://schemas.microsoft.com/office/powerpoint/2010/main" val="74554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16</a:t>
            </a:fld>
            <a:endParaRPr lang="en-US"/>
          </a:p>
        </p:txBody>
      </p:sp>
    </p:spTree>
    <p:extLst>
      <p:ext uri="{BB962C8B-B14F-4D97-AF65-F5344CB8AC3E}">
        <p14:creationId xmlns:p14="http://schemas.microsoft.com/office/powerpoint/2010/main" val="2934119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17</a:t>
            </a:fld>
            <a:endParaRPr lang="en-US"/>
          </a:p>
        </p:txBody>
      </p:sp>
    </p:spTree>
    <p:extLst>
      <p:ext uri="{BB962C8B-B14F-4D97-AF65-F5344CB8AC3E}">
        <p14:creationId xmlns:p14="http://schemas.microsoft.com/office/powerpoint/2010/main" val="1579852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18</a:t>
            </a:fld>
            <a:endParaRPr lang="en-US"/>
          </a:p>
        </p:txBody>
      </p:sp>
    </p:spTree>
    <p:extLst>
      <p:ext uri="{BB962C8B-B14F-4D97-AF65-F5344CB8AC3E}">
        <p14:creationId xmlns:p14="http://schemas.microsoft.com/office/powerpoint/2010/main" val="413119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19</a:t>
            </a:fld>
            <a:endParaRPr lang="en-US"/>
          </a:p>
        </p:txBody>
      </p:sp>
    </p:spTree>
    <p:extLst>
      <p:ext uri="{BB962C8B-B14F-4D97-AF65-F5344CB8AC3E}">
        <p14:creationId xmlns:p14="http://schemas.microsoft.com/office/powerpoint/2010/main" val="31994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20</a:t>
            </a:fld>
            <a:endParaRPr lang="en-US"/>
          </a:p>
        </p:txBody>
      </p:sp>
    </p:spTree>
    <p:extLst>
      <p:ext uri="{BB962C8B-B14F-4D97-AF65-F5344CB8AC3E}">
        <p14:creationId xmlns:p14="http://schemas.microsoft.com/office/powerpoint/2010/main" val="44509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3</a:t>
            </a:fld>
            <a:endParaRPr lang="en-US"/>
          </a:p>
        </p:txBody>
      </p:sp>
    </p:spTree>
    <p:extLst>
      <p:ext uri="{BB962C8B-B14F-4D97-AF65-F5344CB8AC3E}">
        <p14:creationId xmlns:p14="http://schemas.microsoft.com/office/powerpoint/2010/main" val="3415967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21</a:t>
            </a:fld>
            <a:endParaRPr lang="en-US"/>
          </a:p>
        </p:txBody>
      </p:sp>
    </p:spTree>
    <p:extLst>
      <p:ext uri="{BB962C8B-B14F-4D97-AF65-F5344CB8AC3E}">
        <p14:creationId xmlns:p14="http://schemas.microsoft.com/office/powerpoint/2010/main" val="698392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22</a:t>
            </a:fld>
            <a:endParaRPr lang="en-US"/>
          </a:p>
        </p:txBody>
      </p:sp>
    </p:spTree>
    <p:extLst>
      <p:ext uri="{BB962C8B-B14F-4D97-AF65-F5344CB8AC3E}">
        <p14:creationId xmlns:p14="http://schemas.microsoft.com/office/powerpoint/2010/main" val="118695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23</a:t>
            </a:fld>
            <a:endParaRPr lang="en-US"/>
          </a:p>
        </p:txBody>
      </p:sp>
    </p:spTree>
    <p:extLst>
      <p:ext uri="{BB962C8B-B14F-4D97-AF65-F5344CB8AC3E}">
        <p14:creationId xmlns:p14="http://schemas.microsoft.com/office/powerpoint/2010/main" val="922139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24</a:t>
            </a:fld>
            <a:endParaRPr lang="en-US"/>
          </a:p>
        </p:txBody>
      </p:sp>
    </p:spTree>
    <p:extLst>
      <p:ext uri="{BB962C8B-B14F-4D97-AF65-F5344CB8AC3E}">
        <p14:creationId xmlns:p14="http://schemas.microsoft.com/office/powerpoint/2010/main" val="8558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25</a:t>
            </a:fld>
            <a:endParaRPr lang="en-US"/>
          </a:p>
        </p:txBody>
      </p:sp>
    </p:spTree>
    <p:extLst>
      <p:ext uri="{BB962C8B-B14F-4D97-AF65-F5344CB8AC3E}">
        <p14:creationId xmlns:p14="http://schemas.microsoft.com/office/powerpoint/2010/main" val="308211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4</a:t>
            </a:fld>
            <a:endParaRPr lang="en-US"/>
          </a:p>
        </p:txBody>
      </p:sp>
    </p:spTree>
    <p:extLst>
      <p:ext uri="{BB962C8B-B14F-4D97-AF65-F5344CB8AC3E}">
        <p14:creationId xmlns:p14="http://schemas.microsoft.com/office/powerpoint/2010/main" val="74703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5</a:t>
            </a:fld>
            <a:endParaRPr lang="en-US"/>
          </a:p>
        </p:txBody>
      </p:sp>
    </p:spTree>
    <p:extLst>
      <p:ext uri="{BB962C8B-B14F-4D97-AF65-F5344CB8AC3E}">
        <p14:creationId xmlns:p14="http://schemas.microsoft.com/office/powerpoint/2010/main" val="166387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6</a:t>
            </a:fld>
            <a:endParaRPr lang="en-US"/>
          </a:p>
        </p:txBody>
      </p:sp>
    </p:spTree>
    <p:extLst>
      <p:ext uri="{BB962C8B-B14F-4D97-AF65-F5344CB8AC3E}">
        <p14:creationId xmlns:p14="http://schemas.microsoft.com/office/powerpoint/2010/main" val="119446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7</a:t>
            </a:fld>
            <a:endParaRPr lang="en-US"/>
          </a:p>
        </p:txBody>
      </p:sp>
    </p:spTree>
    <p:extLst>
      <p:ext uri="{BB962C8B-B14F-4D97-AF65-F5344CB8AC3E}">
        <p14:creationId xmlns:p14="http://schemas.microsoft.com/office/powerpoint/2010/main" val="62004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8</a:t>
            </a:fld>
            <a:endParaRPr lang="en-US"/>
          </a:p>
        </p:txBody>
      </p:sp>
    </p:spTree>
    <p:extLst>
      <p:ext uri="{BB962C8B-B14F-4D97-AF65-F5344CB8AC3E}">
        <p14:creationId xmlns:p14="http://schemas.microsoft.com/office/powerpoint/2010/main" val="146836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9</a:t>
            </a:fld>
            <a:endParaRPr lang="en-US"/>
          </a:p>
        </p:txBody>
      </p:sp>
    </p:spTree>
    <p:extLst>
      <p:ext uri="{BB962C8B-B14F-4D97-AF65-F5344CB8AC3E}">
        <p14:creationId xmlns:p14="http://schemas.microsoft.com/office/powerpoint/2010/main" val="218601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5D8903-8B3A-4EA8-9601-2FCB66EF3CD0}" type="slidenum">
              <a:rPr lang="en-US" smtClean="0"/>
              <a:t>10</a:t>
            </a:fld>
            <a:endParaRPr lang="en-US"/>
          </a:p>
        </p:txBody>
      </p:sp>
    </p:spTree>
    <p:extLst>
      <p:ext uri="{BB962C8B-B14F-4D97-AF65-F5344CB8AC3E}">
        <p14:creationId xmlns:p14="http://schemas.microsoft.com/office/powerpoint/2010/main" val="304679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3215" y="1549901"/>
            <a:ext cx="7772400" cy="938602"/>
          </a:xfrm>
        </p:spPr>
        <p:txBody>
          <a:bodyPr/>
          <a:lstStyle>
            <a:lvl1pPr>
              <a:defRPr b="1" i="0">
                <a:latin typeface="Avenir Heavy" charset="0"/>
                <a:cs typeface="Avenir Heavy"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29015" y="2599923"/>
            <a:ext cx="6400800" cy="621464"/>
          </a:xfrm>
        </p:spPr>
        <p:txBody>
          <a:bodyPr/>
          <a:lstStyle>
            <a:lvl1pPr marL="0" indent="0" algn="ctr">
              <a:buNone/>
              <a:defRPr b="1" i="0">
                <a:solidFill>
                  <a:schemeClr val="tx1">
                    <a:tint val="75000"/>
                  </a:schemeClr>
                </a:solidFill>
                <a:latin typeface="Avenir Heavy" charset="0"/>
                <a:cs typeface="Avenir Heavy"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TellMeAStory-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8087" y="3660021"/>
            <a:ext cx="1987562" cy="2400126"/>
          </a:xfrm>
          <a:prstGeom prst="rect">
            <a:avLst/>
          </a:prstGeom>
        </p:spPr>
      </p:pic>
    </p:spTree>
    <p:extLst>
      <p:ext uri="{BB962C8B-B14F-4D97-AF65-F5344CB8AC3E}">
        <p14:creationId xmlns:p14="http://schemas.microsoft.com/office/powerpoint/2010/main" val="279055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DFEBF8-603F-5646-A4EC-E164DE23D07B}" type="datetimeFigureOut">
              <a:rPr lang="en-US" smtClean="0"/>
              <a:t>3/2/17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E07530D-A32C-E443-B0D6-E287DF9BC019}" type="slidenum">
              <a:rPr lang="en-US" smtClean="0"/>
              <a:t>‹#›</a:t>
            </a:fld>
            <a:endParaRPr lang="en-US"/>
          </a:p>
        </p:txBody>
      </p:sp>
    </p:spTree>
    <p:extLst>
      <p:ext uri="{BB962C8B-B14F-4D97-AF65-F5344CB8AC3E}">
        <p14:creationId xmlns:p14="http://schemas.microsoft.com/office/powerpoint/2010/main" val="405821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1284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23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0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98066" y="3185446"/>
            <a:ext cx="4398202" cy="1362075"/>
          </a:xfrm>
        </p:spPr>
        <p:txBody>
          <a:bodyPr anchor="t">
            <a:normAutofit/>
          </a:bodyPr>
          <a:lstStyle>
            <a:lvl1pPr algn="l">
              <a:defRPr sz="36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98067" y="4547521"/>
            <a:ext cx="4398201" cy="609006"/>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7" name="Picture Placeholder 13"/>
          <p:cNvPicPr>
            <a:picLocks noChangeAspect="1"/>
          </p:cNvPicPr>
          <p:nvPr userDrawn="1"/>
        </p:nvPicPr>
        <p:blipFill rotWithShape="1">
          <a:blip r:embed="rId2">
            <a:extLst>
              <a:ext uri="{28A0092B-C50C-407E-A947-70E740481C1C}">
                <a14:useLocalDpi xmlns:a14="http://schemas.microsoft.com/office/drawing/2010/main" val="0"/>
              </a:ext>
            </a:extLst>
          </a:blip>
          <a:srcRect l="22879" r="22879"/>
          <a:stretch/>
        </p:blipFill>
        <p:spPr>
          <a:xfrm>
            <a:off x="1277756" y="2496200"/>
            <a:ext cx="2040706" cy="3009801"/>
          </a:xfrm>
          <a:prstGeom prst="rect">
            <a:avLst/>
          </a:prstGeom>
          <a:ln w="57150" cmpd="sng">
            <a:solidFill>
              <a:srgbClr val="2A68C9"/>
            </a:solidFill>
          </a:ln>
        </p:spPr>
      </p:pic>
    </p:spTree>
    <p:extLst>
      <p:ext uri="{BB962C8B-B14F-4D97-AF65-F5344CB8AC3E}">
        <p14:creationId xmlns:p14="http://schemas.microsoft.com/office/powerpoint/2010/main" val="111756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156527"/>
            <a:ext cx="9144000" cy="1362075"/>
          </a:xfrm>
        </p:spPr>
        <p:txBody>
          <a:bodyPr anchor="t">
            <a:normAutofit/>
          </a:bodyPr>
          <a:lstStyle>
            <a:lvl1pPr algn="ctr">
              <a:defRPr sz="3600" b="1" cap="none">
                <a:solidFill>
                  <a:srgbClr val="404040"/>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2114368" y="4547521"/>
            <a:ext cx="1959261" cy="609006"/>
          </a:xfrm>
        </p:spPr>
        <p:txBody>
          <a:bodyPr anchor="t"/>
          <a:lstStyle>
            <a:lvl1pPr marL="0" indent="0" algn="ctr">
              <a:buNone/>
              <a:defRPr sz="20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pic>
        <p:nvPicPr>
          <p:cNvPr id="7" name="Picture Placeholder 13"/>
          <p:cNvPicPr>
            <a:picLocks noChangeAspect="1"/>
          </p:cNvPicPr>
          <p:nvPr userDrawn="1"/>
        </p:nvPicPr>
        <p:blipFill rotWithShape="1">
          <a:blip r:embed="rId2">
            <a:extLst>
              <a:ext uri="{28A0092B-C50C-407E-A947-70E740481C1C}">
                <a14:useLocalDpi xmlns:a14="http://schemas.microsoft.com/office/drawing/2010/main" val="0"/>
              </a:ext>
            </a:extLst>
          </a:blip>
          <a:srcRect l="22879" r="22879"/>
          <a:stretch/>
        </p:blipFill>
        <p:spPr>
          <a:xfrm>
            <a:off x="2114368" y="1577947"/>
            <a:ext cx="1959261" cy="2889678"/>
          </a:xfrm>
          <a:prstGeom prst="rect">
            <a:avLst/>
          </a:prstGeom>
          <a:ln w="57150" cmpd="sng">
            <a:noFill/>
          </a:ln>
        </p:spPr>
      </p:pic>
      <p:pic>
        <p:nvPicPr>
          <p:cNvPr id="5" name="Picture Placeholder 13"/>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797078" y="1572513"/>
            <a:ext cx="2053706" cy="2926898"/>
          </a:xfrm>
          <a:prstGeom prst="rect">
            <a:avLst/>
          </a:prstGeom>
        </p:spPr>
      </p:pic>
      <p:sp>
        <p:nvSpPr>
          <p:cNvPr id="6" name="Text Placeholder 2"/>
          <p:cNvSpPr>
            <a:spLocks noGrp="1"/>
          </p:cNvSpPr>
          <p:nvPr>
            <p:ph type="body" idx="10" hasCustomPrompt="1"/>
          </p:nvPr>
        </p:nvSpPr>
        <p:spPr>
          <a:xfrm>
            <a:off x="4809529" y="4547521"/>
            <a:ext cx="2041255" cy="609006"/>
          </a:xfrm>
        </p:spPr>
        <p:txBody>
          <a:bodyPr anchor="t"/>
          <a:lstStyle>
            <a:lvl1pPr marL="0" indent="0" algn="ctr">
              <a:buNone/>
              <a:defRPr sz="20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a:t>
            </a:r>
          </a:p>
        </p:txBody>
      </p:sp>
    </p:spTree>
    <p:extLst>
      <p:ext uri="{BB962C8B-B14F-4D97-AF65-F5344CB8AC3E}">
        <p14:creationId xmlns:p14="http://schemas.microsoft.com/office/powerpoint/2010/main" val="28058460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6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0946"/>
            <a:ext cx="8229600" cy="8113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92721"/>
            <a:ext cx="8229600" cy="423344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1382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5" r:id="rId5"/>
    <p:sldLayoutId id="2147483651" r:id="rId6"/>
    <p:sldLayoutId id="2147483656" r:id="rId7"/>
  </p:sldLayoutIdLst>
  <p:txStyles>
    <p:titleStyle>
      <a:lvl1pPr algn="ctr" defTabSz="457200" rtl="0" eaLnBrk="1" latinLnBrk="0" hangingPunct="1">
        <a:spcBef>
          <a:spcPct val="0"/>
        </a:spcBef>
        <a:buNone/>
        <a:defRPr sz="3600" b="1" i="0" kern="1200">
          <a:solidFill>
            <a:schemeClr val="tx1">
              <a:lumMod val="75000"/>
              <a:lumOff val="25000"/>
            </a:schemeClr>
          </a:solidFill>
          <a:latin typeface="Avenir Heavy" charset="0"/>
          <a:ea typeface="+mj-ea"/>
          <a:cs typeface="Avenir Heavy" charset="0"/>
        </a:defRPr>
      </a:lvl1pPr>
    </p:titleStyle>
    <p:bodyStyle>
      <a:lvl1pPr marL="342900" indent="-342900" algn="l" defTabSz="457200" rtl="0" eaLnBrk="1" latinLnBrk="0" hangingPunct="1">
        <a:spcBef>
          <a:spcPct val="20000"/>
        </a:spcBef>
        <a:buClr>
          <a:srgbClr val="0AA1C1"/>
        </a:buClr>
        <a:buFont typeface="Arial"/>
        <a:buChar char="•"/>
        <a:defRPr sz="3200" b="1" i="0" kern="1200">
          <a:solidFill>
            <a:srgbClr val="404040"/>
          </a:solidFill>
          <a:latin typeface="Avenir Heavy" charset="0"/>
          <a:ea typeface="+mn-ea"/>
          <a:cs typeface="Avenir Heavy" charset="0"/>
        </a:defRPr>
      </a:lvl1pPr>
      <a:lvl2pPr marL="742950" indent="-285750" algn="l" defTabSz="457200" rtl="0" eaLnBrk="1" latinLnBrk="0" hangingPunct="1">
        <a:spcBef>
          <a:spcPct val="20000"/>
        </a:spcBef>
        <a:buFont typeface="Arial"/>
        <a:buChar char="–"/>
        <a:defRPr sz="2800" b="1" i="0" kern="1200">
          <a:solidFill>
            <a:srgbClr val="404040"/>
          </a:solidFill>
          <a:latin typeface="Avenir Heavy" charset="0"/>
          <a:ea typeface="+mn-ea"/>
          <a:cs typeface="Avenir Heavy"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54030" y="4291821"/>
            <a:ext cx="7475281" cy="728276"/>
          </a:xfrm>
          <a:prstGeom prst="rect">
            <a:avLst/>
          </a:prstGeom>
        </p:spPr>
        <p:txBody>
          <a:bodyPr>
            <a:normAutofit/>
          </a:bodyPr>
          <a:lstStyle>
            <a:lvl1pPr algn="ctr" defTabSz="457200" rtl="0" eaLnBrk="1" latinLnBrk="0" hangingPunct="1">
              <a:spcBef>
                <a:spcPct val="0"/>
              </a:spcBef>
              <a:buNone/>
              <a:defRPr sz="3600" b="1" i="0" kern="1200">
                <a:solidFill>
                  <a:schemeClr val="tx1">
                    <a:lumMod val="75000"/>
                    <a:lumOff val="25000"/>
                  </a:schemeClr>
                </a:solidFill>
                <a:latin typeface="Myriad Pro"/>
                <a:ea typeface="+mj-ea"/>
                <a:cs typeface="Myriad Pro"/>
              </a:defRPr>
            </a:lvl1pPr>
          </a:lstStyle>
          <a:p>
            <a:r>
              <a:rPr lang="en-US" sz="4000" dirty="0" smtClean="0">
                <a:latin typeface="Avenir Heavy" charset="0"/>
                <a:cs typeface="Avenir Heavy" charset="0"/>
              </a:rPr>
              <a:t>The Wind is Still Blowing</a:t>
            </a:r>
            <a:endParaRPr lang="en-US" sz="4000" dirty="0">
              <a:latin typeface="Avenir Heavy" charset="0"/>
              <a:cs typeface="Avenir Heavy" charset="0"/>
            </a:endParaRPr>
          </a:p>
        </p:txBody>
      </p:sp>
      <p:sp>
        <p:nvSpPr>
          <p:cNvPr id="5" name="Text Placeholder 2"/>
          <p:cNvSpPr txBox="1">
            <a:spLocks/>
          </p:cNvSpPr>
          <p:nvPr/>
        </p:nvSpPr>
        <p:spPr>
          <a:xfrm>
            <a:off x="2855665" y="5020097"/>
            <a:ext cx="3472010" cy="663436"/>
          </a:xfrm>
          <a:prstGeom prst="rect">
            <a:avLst/>
          </a:prstGeom>
        </p:spPr>
        <p:txBody>
          <a:bodyPr>
            <a:noAutofit/>
          </a:bodyPr>
          <a:lstStyle>
            <a:lvl1pPr marL="342900" indent="-342900" algn="l" defTabSz="457200" rtl="0" eaLnBrk="1" latinLnBrk="0" hangingPunct="1">
              <a:spcBef>
                <a:spcPct val="20000"/>
              </a:spcBef>
              <a:buClr>
                <a:srgbClr val="0AA1C1"/>
              </a:buClr>
              <a:buFont typeface="Arial"/>
              <a:buChar char="•"/>
              <a:defRPr sz="3200" b="0" i="0" kern="1200">
                <a:solidFill>
                  <a:srgbClr val="404040"/>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rgbClr val="404040"/>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smtClean="0">
                <a:solidFill>
                  <a:schemeClr val="accent1">
                    <a:lumMod val="75000"/>
                  </a:schemeClr>
                </a:solidFill>
                <a:latin typeface="Avenir Heavy" charset="0"/>
                <a:cs typeface="Avenir Heavy" charset="0"/>
              </a:rPr>
              <a:t>Rev. David Maier</a:t>
            </a:r>
          </a:p>
          <a:p>
            <a:pPr marL="0" indent="0" algn="ctr">
              <a:buNone/>
            </a:pPr>
            <a:r>
              <a:rPr lang="en-US" sz="1800" b="1" dirty="0" smtClean="0">
                <a:solidFill>
                  <a:schemeClr val="accent1">
                    <a:lumMod val="75000"/>
                  </a:schemeClr>
                </a:solidFill>
                <a:latin typeface="Avenir Heavy" charset="0"/>
                <a:cs typeface="Avenir Heavy" charset="0"/>
              </a:rPr>
              <a:t>(Workbook Page  19)</a:t>
            </a:r>
            <a:endParaRPr lang="en-US" sz="1800" b="1" dirty="0">
              <a:solidFill>
                <a:schemeClr val="accent1">
                  <a:lumMod val="75000"/>
                </a:schemeClr>
              </a:solidFill>
              <a:latin typeface="Avenir Heavy" charset="0"/>
              <a:cs typeface="Avenir Heavy" charset="0"/>
            </a:endParaRPr>
          </a:p>
        </p:txBody>
      </p:sp>
      <p:pic>
        <p:nvPicPr>
          <p:cNvPr id="6" name="Picture Placeholder 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569" t="7239" r="9569" b="11898"/>
          <a:stretch/>
        </p:blipFill>
        <p:spPr>
          <a:xfrm>
            <a:off x="3546303" y="1487088"/>
            <a:ext cx="2090737" cy="2613421"/>
          </a:xfrm>
          <a:prstGeom prst="rect">
            <a:avLst/>
          </a:prstGeom>
          <a:ln w="57150" cmpd="sng">
            <a:solidFill>
              <a:srgbClr val="2A68C9"/>
            </a:solidFill>
          </a:ln>
        </p:spPr>
      </p:pic>
    </p:spTree>
    <p:extLst>
      <p:ext uri="{BB962C8B-B14F-4D97-AF65-F5344CB8AC3E}">
        <p14:creationId xmlns:p14="http://schemas.microsoft.com/office/powerpoint/2010/main" val="64205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3" name="TextBox 2"/>
          <p:cNvSpPr txBox="1"/>
          <p:nvPr/>
        </p:nvSpPr>
        <p:spPr>
          <a:xfrm>
            <a:off x="3029002" y="2227164"/>
            <a:ext cx="2704587" cy="615553"/>
          </a:xfrm>
          <a:prstGeom prst="rect">
            <a:avLst/>
          </a:prstGeom>
          <a:noFill/>
        </p:spPr>
        <p:txBody>
          <a:bodyPr wrap="none" rtlCol="0">
            <a:spAutoFit/>
          </a:bodyPr>
          <a:lstStyle/>
          <a:p>
            <a:pPr algn="ctr"/>
            <a:r>
              <a:rPr lang="en-US" sz="3400" b="1" dirty="0" smtClean="0">
                <a:latin typeface="Avenir Heavy" charset="0"/>
              </a:rPr>
              <a:t>Luke 5: 1-11</a:t>
            </a:r>
            <a:endParaRPr lang="en-US" sz="3400" b="1" dirty="0">
              <a:latin typeface="Avenir Heavy" charset="0"/>
            </a:endParaRPr>
          </a:p>
        </p:txBody>
      </p:sp>
      <p:sp>
        <p:nvSpPr>
          <p:cNvPr id="6" name="TextBox 5"/>
          <p:cNvSpPr txBox="1"/>
          <p:nvPr/>
        </p:nvSpPr>
        <p:spPr>
          <a:xfrm>
            <a:off x="2887937" y="3377605"/>
            <a:ext cx="2986715" cy="615553"/>
          </a:xfrm>
          <a:prstGeom prst="rect">
            <a:avLst/>
          </a:prstGeom>
          <a:noFill/>
        </p:spPr>
        <p:txBody>
          <a:bodyPr wrap="none" rtlCol="0">
            <a:spAutoFit/>
          </a:bodyPr>
          <a:lstStyle/>
          <a:p>
            <a:pPr algn="ctr"/>
            <a:r>
              <a:rPr lang="en-US" sz="3400" b="1" dirty="0" smtClean="0">
                <a:latin typeface="Avenir Heavy" charset="0"/>
              </a:rPr>
              <a:t>John 21: 1-14</a:t>
            </a:r>
            <a:endParaRPr lang="en-US" sz="3400" b="1" dirty="0">
              <a:latin typeface="Avenir Heavy" charset="0"/>
            </a:endParaRPr>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pic>
        <p:nvPicPr>
          <p:cNvPr id="7" name="Picture 8" descr="http://1.bp.blogspot.com/-bdkT5PrOFvU/UxUeXX6dPkI/AAAAAAAATw0/c4c19zXFQJU/s1600/09_Jesus_Appears_Galilee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85000" lnSpcReduction="10000"/>
          </a:bodyPr>
          <a:lstStyle/>
          <a:p>
            <a:pPr marL="0" indent="0" algn="ctr">
              <a:buNone/>
            </a:pPr>
            <a:r>
              <a:rPr lang="en-US" sz="3300" dirty="0"/>
              <a:t>“Who could see that the mountains of ignorance were removed, that the flinty hearts were made like butter by contrition, that the new, immortal spiritual life of faith was coming into existence, that the frightful, crushing guilt and sin were blown away as far as the east is from the west?  Spiritual things are invisible, nobody's eyes see that they are wrought. </a:t>
            </a:r>
            <a:r>
              <a:rPr lang="en-US" sz="3300" dirty="0" smtClean="0"/>
              <a:t>Therefore </a:t>
            </a:r>
            <a:r>
              <a:rPr lang="en-US" sz="3300" dirty="0"/>
              <a:t>even preachers often think that their work is in </a:t>
            </a:r>
            <a:r>
              <a:rPr lang="en-US" sz="3300" dirty="0" smtClean="0"/>
              <a:t>vain. </a:t>
            </a:r>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85000" lnSpcReduction="10000"/>
          </a:bodyPr>
          <a:lstStyle/>
          <a:p>
            <a:pPr marL="0" indent="0" algn="ctr">
              <a:spcAft>
                <a:spcPts val="1800"/>
              </a:spcAft>
              <a:buNone/>
            </a:pPr>
            <a:r>
              <a:rPr lang="en-US" sz="3300" dirty="0" smtClean="0"/>
              <a:t>And </a:t>
            </a:r>
            <a:r>
              <a:rPr lang="en-US" sz="3300" dirty="0"/>
              <a:t>how could Peter and the apostles face Judaism and paganism with absolute assurance of victory when they had only the Word? </a:t>
            </a:r>
            <a:r>
              <a:rPr lang="en-US" sz="3300" dirty="0" smtClean="0"/>
              <a:t/>
            </a:r>
            <a:br>
              <a:rPr lang="en-US" sz="3300" dirty="0" smtClean="0"/>
            </a:br>
            <a:r>
              <a:rPr lang="en-US" sz="3300" dirty="0" smtClean="0"/>
              <a:t>Here </a:t>
            </a:r>
            <a:r>
              <a:rPr lang="en-US" sz="3300" dirty="0"/>
              <a:t>was the visible answer: the nets full of fish caught at Jesus' word, and at that word alone.  So the net of the gospel would become </a:t>
            </a:r>
            <a:r>
              <a:rPr lang="en-US" sz="3300" dirty="0" smtClean="0"/>
              <a:t/>
            </a:r>
            <a:br>
              <a:rPr lang="en-US" sz="3300" dirty="0" smtClean="0"/>
            </a:br>
            <a:r>
              <a:rPr lang="en-US" sz="3300" dirty="0" smtClean="0"/>
              <a:t>filled </a:t>
            </a:r>
            <a:r>
              <a:rPr lang="en-US" sz="3300" dirty="0"/>
              <a:t>to the top. These gospel fishermen </a:t>
            </a:r>
            <a:r>
              <a:rPr lang="en-US" sz="3300" dirty="0" smtClean="0"/>
              <a:t/>
            </a:r>
            <a:br>
              <a:rPr lang="en-US" sz="3300" dirty="0" smtClean="0"/>
            </a:br>
            <a:r>
              <a:rPr lang="en-US" sz="3300" dirty="0" smtClean="0"/>
              <a:t>would </a:t>
            </a:r>
            <a:r>
              <a:rPr lang="en-US" sz="3300" dirty="0"/>
              <a:t>most assuredly succeed</a:t>
            </a:r>
            <a:r>
              <a:rPr lang="en-US" sz="3300" dirty="0" smtClean="0"/>
              <a:t>.”</a:t>
            </a:r>
          </a:p>
          <a:p>
            <a:pPr marL="0" indent="0" algn="ctr">
              <a:buNone/>
            </a:pPr>
            <a:r>
              <a:rPr lang="en-US" sz="2200" b="1" dirty="0" smtClean="0"/>
              <a:t>RCH </a:t>
            </a:r>
            <a:r>
              <a:rPr lang="en-US" sz="2200" b="1" dirty="0" err="1"/>
              <a:t>Lenski</a:t>
            </a:r>
            <a:r>
              <a:rPr lang="en-US" sz="2200" b="1" dirty="0"/>
              <a:t>, Commentary on </a:t>
            </a:r>
            <a:r>
              <a:rPr lang="en-US" sz="2200" b="1" dirty="0" smtClean="0"/>
              <a:t>Luke  </a:t>
            </a:r>
            <a:endParaRPr lang="en-US" sz="2200" b="1" dirty="0"/>
          </a:p>
        </p:txBody>
      </p:sp>
    </p:spTree>
    <p:extLst>
      <p:ext uri="{BB962C8B-B14F-4D97-AF65-F5344CB8AC3E}">
        <p14:creationId xmlns:p14="http://schemas.microsoft.com/office/powerpoint/2010/main" val="1678799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784195"/>
            <a:ext cx="8229600" cy="3829012"/>
          </a:xfrm>
        </p:spPr>
        <p:txBody>
          <a:bodyPr>
            <a:normAutofit/>
          </a:bodyPr>
          <a:lstStyle/>
          <a:p>
            <a:pPr marL="0" indent="0" algn="ctr">
              <a:lnSpc>
                <a:spcPct val="150000"/>
              </a:lnSpc>
              <a:buNone/>
            </a:pPr>
            <a:r>
              <a:rPr lang="en-US" sz="3400" dirty="0"/>
              <a:t>The weakness of our </a:t>
            </a:r>
            <a:r>
              <a:rPr lang="en-US" sz="3400"/>
              <a:t>believing </a:t>
            </a:r>
            <a:r>
              <a:rPr lang="en-US" sz="3400" smtClean="0"/>
              <a:t/>
            </a:r>
            <a:br>
              <a:rPr lang="en-US" sz="3400" smtClean="0"/>
            </a:br>
            <a:r>
              <a:rPr lang="en-US" sz="3400" smtClean="0"/>
              <a:t>and </a:t>
            </a:r>
            <a:r>
              <a:rPr lang="en-US" sz="3400" dirty="0"/>
              <a:t>of our preaching lies </a:t>
            </a:r>
            <a:r>
              <a:rPr lang="en-US" sz="3400"/>
              <a:t>in </a:t>
            </a:r>
            <a:r>
              <a:rPr lang="en-US" sz="3400" smtClean="0"/>
              <a:t/>
            </a:r>
            <a:br>
              <a:rPr lang="en-US" sz="3400" smtClean="0"/>
            </a:br>
            <a:r>
              <a:rPr lang="en-US" sz="3400" u="sng" smtClean="0"/>
              <a:t>not </a:t>
            </a:r>
            <a:r>
              <a:rPr lang="en-US" sz="3400" u="sng" dirty="0"/>
              <a:t>taking Jesus altogether at his Word</a:t>
            </a:r>
            <a:r>
              <a:rPr lang="en-US" sz="3400" dirty="0"/>
              <a:t>.</a:t>
            </a:r>
          </a:p>
          <a:p>
            <a:pPr marL="0" indent="0" algn="ctr">
              <a:buNone/>
            </a:pPr>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77500" lnSpcReduction="20000"/>
          </a:bodyPr>
          <a:lstStyle/>
          <a:p>
            <a:pPr marL="0" indent="0" algn="ctr">
              <a:lnSpc>
                <a:spcPts val="4000"/>
              </a:lnSpc>
              <a:buNone/>
            </a:pPr>
            <a:r>
              <a:rPr lang="en-US" i="1" dirty="0"/>
              <a:t>“Put out into the deep”</a:t>
            </a:r>
            <a:r>
              <a:rPr lang="en-US" dirty="0"/>
              <a:t> … challenges us to consider the </a:t>
            </a:r>
            <a:r>
              <a:rPr lang="en-US" b="1" dirty="0"/>
              <a:t>‘unconventional’ </a:t>
            </a:r>
            <a:r>
              <a:rPr lang="en-US" dirty="0"/>
              <a:t>and </a:t>
            </a:r>
            <a:r>
              <a:rPr lang="en-US" b="1" dirty="0"/>
              <a:t>‘untraditional’ </a:t>
            </a:r>
            <a:r>
              <a:rPr lang="en-US" dirty="0"/>
              <a:t>ways and places – even in the eyes of the world – whereby we will continue to be fishers of men … while ALWAYS holding on to the Word of God, the Word that is truth (</a:t>
            </a:r>
            <a:r>
              <a:rPr lang="en-US" i="1" dirty="0"/>
              <a:t>John 17:17</a:t>
            </a:r>
            <a:r>
              <a:rPr lang="en-US" dirty="0"/>
              <a:t>); the Word that is God’s power unto salvation (</a:t>
            </a:r>
            <a:r>
              <a:rPr lang="en-US" i="1" dirty="0"/>
              <a:t>Romans 1:16</a:t>
            </a:r>
            <a:r>
              <a:rPr lang="en-US" dirty="0"/>
              <a:t>), and the NEW work of the Holy Spirit that attends the Word.  </a:t>
            </a:r>
          </a:p>
          <a:p>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47500" lnSpcReduction="20000"/>
          </a:bodyPr>
          <a:lstStyle/>
          <a:p>
            <a:pPr marL="0" indent="0">
              <a:lnSpc>
                <a:spcPts val="3400"/>
              </a:lnSpc>
              <a:spcAft>
                <a:spcPts val="1200"/>
              </a:spcAft>
              <a:buNone/>
            </a:pPr>
            <a:r>
              <a:rPr lang="en-US" sz="3400" dirty="0"/>
              <a:t>There would be the change in ministry direction:  It would no longer be </a:t>
            </a:r>
            <a:r>
              <a:rPr lang="en-US" sz="3400" dirty="0" smtClean="0"/>
              <a:t>…</a:t>
            </a:r>
            <a:endParaRPr lang="en-US" sz="2900" dirty="0"/>
          </a:p>
          <a:p>
            <a:pPr lvl="0">
              <a:lnSpc>
                <a:spcPts val="3400"/>
              </a:lnSpc>
              <a:spcAft>
                <a:spcPts val="1200"/>
              </a:spcAft>
            </a:pPr>
            <a:r>
              <a:rPr lang="en-US" sz="3400" b="1" u="sng" dirty="0" smtClean="0">
                <a:solidFill>
                  <a:srgbClr val="0AA1C1"/>
                </a:solidFill>
              </a:rPr>
              <a:t>centripetal</a:t>
            </a:r>
            <a:r>
              <a:rPr lang="en-US" sz="3400" b="1" dirty="0" smtClean="0">
                <a:solidFill>
                  <a:srgbClr val="0AA1C1"/>
                </a:solidFill>
              </a:rPr>
              <a:t>… </a:t>
            </a:r>
            <a:r>
              <a:rPr lang="en-US" sz="3400" dirty="0"/>
              <a:t>where all the important things move or tend to move toward the center  – Jerusalem; but rather now </a:t>
            </a:r>
            <a:endParaRPr lang="en-US" sz="2900" dirty="0"/>
          </a:p>
          <a:p>
            <a:pPr lvl="0">
              <a:lnSpc>
                <a:spcPts val="3400"/>
              </a:lnSpc>
              <a:spcAft>
                <a:spcPts val="1200"/>
              </a:spcAft>
            </a:pPr>
            <a:r>
              <a:rPr lang="en-US" sz="3400" b="1" u="sng" dirty="0" smtClean="0">
                <a:solidFill>
                  <a:srgbClr val="0AA1C1"/>
                </a:solidFill>
              </a:rPr>
              <a:t>centrifugal</a:t>
            </a:r>
            <a:r>
              <a:rPr lang="en-US" sz="3400" b="1" dirty="0" smtClean="0">
                <a:solidFill>
                  <a:srgbClr val="0AA1C1"/>
                </a:solidFill>
              </a:rPr>
              <a:t>… </a:t>
            </a:r>
            <a:r>
              <a:rPr lang="en-US" sz="3400" dirty="0"/>
              <a:t>where the important work of ministry would move away from the center … for Jesus said, </a:t>
            </a:r>
            <a:r>
              <a:rPr lang="en-US" sz="3400" i="1" dirty="0"/>
              <a:t>“you shall receive power when the Holy Spirit has come upon you; and you shall be My witnesses both in Jerusalem, and in all Judea and Samaria, and even to the remotest part of the earth.”</a:t>
            </a:r>
            <a:r>
              <a:rPr lang="en-US" sz="3400" b="1" i="1" dirty="0"/>
              <a:t>  </a:t>
            </a:r>
            <a:r>
              <a:rPr lang="en-US" sz="3400" i="1" dirty="0"/>
              <a:t>Acts </a:t>
            </a:r>
            <a:r>
              <a:rPr lang="en-US" sz="3400" i="1" dirty="0" smtClean="0"/>
              <a:t>1:8</a:t>
            </a:r>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92500"/>
          </a:bodyPr>
          <a:lstStyle/>
          <a:p>
            <a:pPr marL="0" indent="0">
              <a:lnSpc>
                <a:spcPts val="3400"/>
              </a:lnSpc>
              <a:spcAft>
                <a:spcPts val="1200"/>
              </a:spcAft>
              <a:buNone/>
            </a:pPr>
            <a:r>
              <a:rPr lang="en-US" sz="2400" dirty="0"/>
              <a:t>Here’s the truth we should embrace:  </a:t>
            </a:r>
          </a:p>
          <a:p>
            <a:pPr lvl="0">
              <a:lnSpc>
                <a:spcPts val="3400"/>
              </a:lnSpc>
              <a:spcAft>
                <a:spcPts val="1200"/>
              </a:spcAft>
              <a:buFont typeface="Arial" panose="020B0604020202020204" pitchFamily="34" charset="0"/>
              <a:buChar char="•"/>
            </a:pPr>
            <a:r>
              <a:rPr lang="en-US" sz="2400" dirty="0" smtClean="0"/>
              <a:t>being </a:t>
            </a:r>
            <a:r>
              <a:rPr lang="en-US" sz="2400" dirty="0"/>
              <a:t>Christian exiles in </a:t>
            </a:r>
            <a:r>
              <a:rPr lang="en-US" sz="2400" dirty="0" smtClean="0"/>
              <a:t>American culture is just </a:t>
            </a:r>
            <a:r>
              <a:rPr lang="en-US" sz="2400" dirty="0"/>
              <a:t>the continuing story of God’s </a:t>
            </a:r>
            <a:r>
              <a:rPr lang="en-US" sz="2400" dirty="0" smtClean="0"/>
              <a:t>children over the </a:t>
            </a:r>
            <a:r>
              <a:rPr lang="en-US" sz="2400" dirty="0"/>
              <a:t>past centuries and millennia who found </a:t>
            </a:r>
            <a:r>
              <a:rPr lang="en-US" sz="2400" dirty="0" smtClean="0"/>
              <a:t>themselves </a:t>
            </a:r>
            <a:r>
              <a:rPr lang="en-US" sz="2400" dirty="0"/>
              <a:t>“exiles” in whatever “foreign” place </a:t>
            </a:r>
            <a:r>
              <a:rPr lang="en-US" sz="2400" dirty="0" smtClean="0"/>
              <a:t>they </a:t>
            </a:r>
            <a:r>
              <a:rPr lang="en-US" sz="2400" dirty="0"/>
              <a:t>were living; </a:t>
            </a:r>
            <a:r>
              <a:rPr lang="en-US" sz="2400" dirty="0" smtClean="0"/>
              <a:t> </a:t>
            </a:r>
            <a:r>
              <a:rPr lang="en-US" sz="2400" dirty="0"/>
              <a:t>and </a:t>
            </a:r>
            <a:r>
              <a:rPr lang="en-US" sz="2400" dirty="0" smtClean="0"/>
              <a:t>…</a:t>
            </a:r>
            <a:endParaRPr lang="en-US" sz="2400" dirty="0"/>
          </a:p>
          <a:p>
            <a:pPr>
              <a:lnSpc>
                <a:spcPts val="3400"/>
              </a:lnSpc>
              <a:spcAft>
                <a:spcPts val="1200"/>
              </a:spcAft>
            </a:pPr>
            <a:r>
              <a:rPr lang="en-US" sz="2400" dirty="0" smtClean="0"/>
              <a:t>being </a:t>
            </a:r>
            <a:r>
              <a:rPr lang="en-US" sz="2400" dirty="0"/>
              <a:t>Christian exiles in American </a:t>
            </a:r>
            <a:r>
              <a:rPr lang="en-US" sz="2400" dirty="0" smtClean="0"/>
              <a:t>culture	does </a:t>
            </a:r>
            <a:r>
              <a:rPr lang="en-US" sz="2400" dirty="0"/>
              <a:t>not end our influence; but, </a:t>
            </a:r>
            <a:r>
              <a:rPr lang="en-US" sz="2400" i="1" dirty="0" smtClean="0"/>
              <a:t>“</a:t>
            </a:r>
            <a:r>
              <a:rPr lang="en-US" sz="2400" i="1" dirty="0"/>
              <a:t>it takes the </a:t>
            </a:r>
            <a:r>
              <a:rPr lang="en-US" sz="2400" i="1" dirty="0" smtClean="0"/>
              <a:t>swagger </a:t>
            </a:r>
            <a:r>
              <a:rPr lang="en-US" sz="2400" i="1" dirty="0"/>
              <a:t>out of it.”  </a:t>
            </a:r>
          </a:p>
          <a:p>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418592"/>
          </a:xfrm>
        </p:spPr>
        <p:txBody>
          <a:bodyPr>
            <a:noAutofit/>
          </a:bodyPr>
          <a:lstStyle/>
          <a:p>
            <a:pPr marL="0" indent="0">
              <a:spcAft>
                <a:spcPts val="1200"/>
              </a:spcAft>
              <a:buNone/>
            </a:pPr>
            <a:r>
              <a:rPr lang="en-US" sz="3000" dirty="0"/>
              <a:t>We must take both our theology and our culture seriously. </a:t>
            </a:r>
            <a:endParaRPr lang="en-US" sz="2000" dirty="0"/>
          </a:p>
          <a:p>
            <a:pPr lvl="0">
              <a:spcAft>
                <a:spcPts val="1200"/>
              </a:spcAft>
              <a:buFont typeface="Arial" panose="020B0604020202020204" pitchFamily="34" charset="0"/>
              <a:buChar char="•"/>
            </a:pPr>
            <a:r>
              <a:rPr lang="en-US" sz="3000" dirty="0"/>
              <a:t>If we take only our </a:t>
            </a:r>
            <a:r>
              <a:rPr lang="en-US" sz="3000" b="1" dirty="0"/>
              <a:t>theology</a:t>
            </a:r>
            <a:r>
              <a:rPr lang="en-US" sz="3000" dirty="0"/>
              <a:t> seriously, we have the tendency to retreat into enclaves, to barricade ourselves behind bunkers (or fortresses, if you prefer), and become, in effect, an ethnic group of like-minded and behaved people and mistake that like-mindedness for faithfulness.</a:t>
            </a:r>
          </a:p>
          <a:p>
            <a:pPr marL="0" indent="0">
              <a:buNone/>
            </a:pPr>
            <a:r>
              <a:rPr lang="en-US" sz="2200" dirty="0"/>
              <a:t>  </a:t>
            </a:r>
          </a:p>
          <a:p>
            <a:pPr marL="0" indent="0">
              <a:buNone/>
            </a:pPr>
            <a:endParaRPr lang="en-US" sz="2200"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22659"/>
            <a:ext cx="8229600" cy="4233442"/>
          </a:xfrm>
        </p:spPr>
        <p:txBody>
          <a:bodyPr>
            <a:noAutofit/>
          </a:bodyPr>
          <a:lstStyle/>
          <a:p>
            <a:pPr marL="0" indent="0">
              <a:buNone/>
            </a:pPr>
            <a:r>
              <a:rPr lang="en-US" sz="3000" dirty="0"/>
              <a:t>We must take both our theology and our culture seriously. </a:t>
            </a:r>
            <a:endParaRPr lang="en-US" sz="3000" dirty="0" smtClean="0"/>
          </a:p>
          <a:p>
            <a:pPr marL="0" indent="0">
              <a:buNone/>
            </a:pPr>
            <a:endParaRPr lang="en-US" sz="2000" dirty="0"/>
          </a:p>
          <a:p>
            <a:r>
              <a:rPr lang="en-US" sz="3000" dirty="0" smtClean="0"/>
              <a:t>If </a:t>
            </a:r>
            <a:r>
              <a:rPr lang="en-US" sz="3000" dirty="0"/>
              <a:t>we take only </a:t>
            </a:r>
            <a:r>
              <a:rPr lang="en-US" sz="3000" b="1" dirty="0"/>
              <a:t>culture</a:t>
            </a:r>
            <a:r>
              <a:rPr lang="en-US" sz="3000" dirty="0"/>
              <a:t> seriously, we will so relativize and water down the Word of God that our proclamation will be little more than empty assurances that “God loves you” and admonitions to “be good to one another.” </a:t>
            </a:r>
          </a:p>
          <a:p>
            <a:endParaRPr lang="en-US" sz="2200" dirty="0"/>
          </a:p>
        </p:txBody>
      </p:sp>
    </p:spTree>
    <p:extLst>
      <p:ext uri="{BB962C8B-B14F-4D97-AF65-F5344CB8AC3E}">
        <p14:creationId xmlns:p14="http://schemas.microsoft.com/office/powerpoint/2010/main" val="306681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THE WIND IS STILL BLOWING</a:t>
            </a:r>
            <a:endParaRPr lang="en-US" dirty="0"/>
          </a:p>
        </p:txBody>
      </p:sp>
      <p:sp>
        <p:nvSpPr>
          <p:cNvPr id="5" name="Text Placeholder 4"/>
          <p:cNvSpPr>
            <a:spLocks noGrp="1"/>
          </p:cNvSpPr>
          <p:nvPr>
            <p:ph type="subTitle" idx="1"/>
          </p:nvPr>
        </p:nvSpPr>
        <p:spPr/>
        <p:txBody>
          <a:bodyPr/>
          <a:lstStyle/>
          <a:p>
            <a:r>
              <a:rPr lang="en-US" dirty="0" smtClean="0">
                <a:solidFill>
                  <a:schemeClr val="accent1">
                    <a:lumMod val="75000"/>
                  </a:schemeClr>
                </a:solidFill>
              </a:rPr>
              <a:t>Rev. Dr. David P. E. Maier</a:t>
            </a:r>
          </a:p>
        </p:txBody>
      </p:sp>
    </p:spTree>
    <p:extLst>
      <p:ext uri="{BB962C8B-B14F-4D97-AF65-F5344CB8AC3E}">
        <p14:creationId xmlns:p14="http://schemas.microsoft.com/office/powerpoint/2010/main" val="3195822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77500" lnSpcReduction="20000"/>
          </a:bodyPr>
          <a:lstStyle/>
          <a:p>
            <a:pPr>
              <a:lnSpc>
                <a:spcPct val="120000"/>
              </a:lnSpc>
              <a:buFont typeface="Arial" panose="020B0604020202020204" pitchFamily="34" charset="0"/>
              <a:buChar char="•"/>
            </a:pPr>
            <a:r>
              <a:rPr lang="en-US" sz="3500" dirty="0"/>
              <a:t>But by taking both seriously we, in ongoing dialectic with our other-cultured brothers and sisters, press our theological understandings to ascertain how these eternal truths are contextually relevant and work to discover authentic Christian responses to the Living Word of God.  </a:t>
            </a:r>
            <a:endParaRPr lang="en-US" sz="3500" dirty="0" smtClean="0"/>
          </a:p>
          <a:p>
            <a:pPr marL="0" indent="0">
              <a:buNone/>
            </a:pPr>
            <a:endParaRPr lang="en-US" dirty="0" smtClean="0"/>
          </a:p>
          <a:p>
            <a:pPr marL="0" indent="0">
              <a:buNone/>
            </a:pPr>
            <a:r>
              <a:rPr lang="en-US" sz="1900" i="1" dirty="0" smtClean="0"/>
              <a:t>Properly </a:t>
            </a:r>
            <a:r>
              <a:rPr lang="en-US" sz="1900" i="1" dirty="0"/>
              <a:t>Dividing:  Distinguishing the Variables of Culture from the Constants of Theology or It’s Not How You Look, It’s How you Think You Look</a:t>
            </a:r>
            <a:r>
              <a:rPr lang="en-US" sz="1900" dirty="0"/>
              <a:t> by Dr. Jack M. </a:t>
            </a:r>
            <a:r>
              <a:rPr lang="en-US" sz="1900" dirty="0" smtClean="0"/>
              <a:t>Schultz</a:t>
            </a:r>
            <a:endParaRPr lang="en-US" sz="1900" dirty="0"/>
          </a:p>
          <a:p>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3516778"/>
          </a:xfrm>
        </p:spPr>
        <p:txBody>
          <a:bodyPr>
            <a:normAutofit lnSpcReduction="10000"/>
          </a:bodyPr>
          <a:lstStyle/>
          <a:p>
            <a:pPr marL="0" indent="0" algn="ctr">
              <a:lnSpc>
                <a:spcPct val="150000"/>
              </a:lnSpc>
              <a:spcAft>
                <a:spcPts val="1200"/>
              </a:spcAft>
              <a:buNone/>
            </a:pPr>
            <a:r>
              <a:rPr lang="en-US" sz="3400" dirty="0"/>
              <a:t>“If you were isolated on a desert island, and could only have one book, one volume, which one would you have?” </a:t>
            </a:r>
            <a:endParaRPr lang="en-US" sz="3400" dirty="0" smtClean="0"/>
          </a:p>
          <a:p>
            <a:pPr marL="0" indent="0" algn="ctr">
              <a:buNone/>
            </a:pPr>
            <a:r>
              <a:rPr lang="en-US" sz="2000" b="1" dirty="0" smtClean="0"/>
              <a:t>G</a:t>
            </a:r>
            <a:r>
              <a:rPr lang="en-US" sz="2000" b="1" dirty="0"/>
              <a:t>. K. Chesterton</a:t>
            </a:r>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59004"/>
            <a:ext cx="8229600" cy="811330"/>
          </a:xfrm>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984917"/>
            <a:ext cx="8229600" cy="3371812"/>
          </a:xfrm>
        </p:spPr>
        <p:txBody>
          <a:bodyPr>
            <a:normAutofit/>
          </a:bodyPr>
          <a:lstStyle/>
          <a:p>
            <a:pPr marL="0" indent="0" algn="ctr">
              <a:lnSpc>
                <a:spcPct val="150000"/>
              </a:lnSpc>
              <a:buNone/>
            </a:pPr>
            <a:r>
              <a:rPr lang="en-US" sz="3400" dirty="0" smtClean="0"/>
              <a:t>Practically speaking, how do we </a:t>
            </a:r>
            <a:br>
              <a:rPr lang="en-US" sz="3400" dirty="0" smtClean="0"/>
            </a:br>
            <a:r>
              <a:rPr lang="en-US" sz="3400" dirty="0" smtClean="0"/>
              <a:t>“</a:t>
            </a:r>
            <a:r>
              <a:rPr lang="en-US" sz="3400" i="1" dirty="0" smtClean="0"/>
              <a:t>put out into the deep</a:t>
            </a:r>
            <a:r>
              <a:rPr lang="en-US" sz="3400" dirty="0" smtClean="0"/>
              <a:t>”… TODAY?</a:t>
            </a:r>
            <a:endParaRPr lang="en-US" sz="3400" dirty="0"/>
          </a:p>
          <a:p>
            <a:pPr marL="0" indent="0">
              <a:buNone/>
            </a:pPr>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340112" y="2074127"/>
            <a:ext cx="8463776" cy="2948064"/>
          </a:xfrm>
        </p:spPr>
        <p:txBody>
          <a:bodyPr>
            <a:normAutofit/>
          </a:bodyPr>
          <a:lstStyle/>
          <a:p>
            <a:pPr marL="0" indent="0" algn="ctr">
              <a:buNone/>
            </a:pPr>
            <a:r>
              <a:rPr lang="en-US" sz="3400" i="1" dirty="0" smtClean="0"/>
              <a:t>We </a:t>
            </a:r>
            <a:r>
              <a:rPr lang="en-US" sz="3400" i="1" dirty="0"/>
              <a:t>can love because God first loved us</a:t>
            </a:r>
            <a:r>
              <a:rPr lang="en-US" sz="3400" i="1" dirty="0" smtClean="0"/>
              <a:t>.</a:t>
            </a:r>
            <a:r>
              <a:rPr lang="en-US" sz="3400" dirty="0" smtClean="0"/>
              <a:t> </a:t>
            </a:r>
          </a:p>
          <a:p>
            <a:pPr marL="0" indent="0" algn="ctr">
              <a:lnSpc>
                <a:spcPct val="150000"/>
              </a:lnSpc>
              <a:buNone/>
            </a:pPr>
            <a:r>
              <a:rPr lang="en-US" sz="2000" b="1" dirty="0" smtClean="0"/>
              <a:t>1 John 4: 19</a:t>
            </a:r>
            <a:endParaRPr lang="en-US" sz="2000" b="1"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0" y="1692276"/>
            <a:ext cx="9143999" cy="3750953"/>
          </a:xfrm>
        </p:spPr>
        <p:txBody>
          <a:bodyPr>
            <a:normAutofit/>
          </a:bodyPr>
          <a:lstStyle/>
          <a:p>
            <a:pPr marL="0" indent="0" algn="ctr">
              <a:lnSpc>
                <a:spcPct val="150000"/>
              </a:lnSpc>
              <a:buNone/>
            </a:pPr>
            <a:r>
              <a:rPr lang="en-US" dirty="0" smtClean="0"/>
              <a:t>As someone who has been filled with strong, sacrificial, bold, pure, Christ-like love, </a:t>
            </a:r>
            <a:br>
              <a:rPr lang="en-US" dirty="0" smtClean="0"/>
            </a:br>
            <a:r>
              <a:rPr lang="en-US" u="sng" dirty="0" smtClean="0"/>
              <a:t>give yourself to those you are to love.</a:t>
            </a:r>
            <a:endParaRPr lang="en-US" u="sng" dirty="0"/>
          </a:p>
        </p:txBody>
      </p:sp>
    </p:spTree>
    <p:extLst>
      <p:ext uri="{BB962C8B-B14F-4D97-AF65-F5344CB8AC3E}">
        <p14:creationId xmlns:p14="http://schemas.microsoft.com/office/powerpoint/2010/main" val="3146878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962614"/>
            <a:ext cx="8229600" cy="3661743"/>
          </a:xfrm>
        </p:spPr>
        <p:txBody>
          <a:bodyPr>
            <a:normAutofit/>
          </a:bodyPr>
          <a:lstStyle/>
          <a:p>
            <a:pPr marL="0" indent="0" algn="ctr">
              <a:lnSpc>
                <a:spcPct val="150000"/>
              </a:lnSpc>
              <a:buNone/>
            </a:pPr>
            <a:r>
              <a:rPr lang="en-US" sz="3400" dirty="0"/>
              <a:t>Coast Guard Motto</a:t>
            </a:r>
            <a:r>
              <a:rPr lang="en-US" sz="3400"/>
              <a:t>:  </a:t>
            </a:r>
            <a:r>
              <a:rPr lang="en-US" sz="3400" smtClean="0"/>
              <a:t/>
            </a:r>
            <a:br>
              <a:rPr lang="en-US" sz="3400" smtClean="0"/>
            </a:br>
            <a:r>
              <a:rPr lang="en-US" sz="3400" smtClean="0"/>
              <a:t>“</a:t>
            </a:r>
            <a:r>
              <a:rPr lang="en-US" sz="3400" dirty="0"/>
              <a:t>We have to go out</a:t>
            </a:r>
            <a:r>
              <a:rPr lang="en-US" sz="3400"/>
              <a:t>; </a:t>
            </a:r>
            <a:r>
              <a:rPr lang="en-US" sz="3400" smtClean="0"/>
              <a:t/>
            </a:r>
            <a:br>
              <a:rPr lang="en-US" sz="3400" smtClean="0"/>
            </a:br>
            <a:r>
              <a:rPr lang="en-US" sz="3400" smtClean="0"/>
              <a:t>We </a:t>
            </a:r>
            <a:r>
              <a:rPr lang="en-US" sz="3400" dirty="0"/>
              <a:t>don’t have to come back!”</a:t>
            </a:r>
          </a:p>
        </p:txBody>
      </p:sp>
    </p:spTree>
    <p:extLst>
      <p:ext uri="{BB962C8B-B14F-4D97-AF65-F5344CB8AC3E}">
        <p14:creationId xmlns:p14="http://schemas.microsoft.com/office/powerpoint/2010/main" val="3146878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p:txBody>
          <a:bodyPr>
            <a:normAutofit fontScale="85000" lnSpcReduction="10000"/>
          </a:bodyPr>
          <a:lstStyle/>
          <a:p>
            <a:pPr marL="0" indent="0" algn="ctr">
              <a:lnSpc>
                <a:spcPct val="150000"/>
              </a:lnSpc>
              <a:buNone/>
            </a:pPr>
            <a:r>
              <a:rPr lang="en-US" i="1" dirty="0" smtClean="0"/>
              <a:t>No </a:t>
            </a:r>
            <a:r>
              <a:rPr lang="en-US" i="1" dirty="0"/>
              <a:t>one sews a patch of unshrunk cloth on an old garment. If he does, the new piece will pull away from the old, making the tear worse. </a:t>
            </a:r>
            <a:r>
              <a:rPr lang="en-US" i="1" dirty="0" smtClean="0"/>
              <a:t>And </a:t>
            </a:r>
            <a:r>
              <a:rPr lang="en-US" i="1" dirty="0"/>
              <a:t>no one pours new wine into old wineskins. If he does, the wine will burst the skins, and both the wine and the wineskins will be ruined. No, he pours new wine into new wineskins</a:t>
            </a:r>
            <a:r>
              <a:rPr lang="en-US" i="1" dirty="0" smtClean="0"/>
              <a:t>. </a:t>
            </a:r>
            <a:r>
              <a:rPr lang="en-US" sz="2400" b="1" dirty="0" smtClean="0"/>
              <a:t>Mark 2:21-22 NIV</a:t>
            </a:r>
            <a:endParaRPr lang="en-US" sz="2400" b="1" dirty="0"/>
          </a:p>
          <a:p>
            <a:endParaRPr lang="en-US" dirty="0"/>
          </a:p>
        </p:txBody>
      </p:sp>
    </p:spTree>
    <p:extLst>
      <p:ext uri="{BB962C8B-B14F-4D97-AF65-F5344CB8AC3E}">
        <p14:creationId xmlns:p14="http://schemas.microsoft.com/office/powerpoint/2010/main" val="257607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2458"/>
            <a:ext cx="8229600" cy="811330"/>
          </a:xfrm>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734171"/>
            <a:ext cx="8229600" cy="4233442"/>
          </a:xfrm>
        </p:spPr>
        <p:txBody>
          <a:bodyPr>
            <a:normAutofit fontScale="92500" lnSpcReduction="10000"/>
          </a:bodyPr>
          <a:lstStyle/>
          <a:p>
            <a:pPr marL="0" indent="0" algn="ctr">
              <a:lnSpc>
                <a:spcPct val="150000"/>
              </a:lnSpc>
              <a:buNone/>
            </a:pPr>
            <a:r>
              <a:rPr lang="en-US" sz="3400" i="1" dirty="0" smtClean="0"/>
              <a:t>Jesus </a:t>
            </a:r>
            <a:r>
              <a:rPr lang="en-US" sz="3400" i="1" dirty="0"/>
              <a:t>answered, “How can the guests of the bridegroom fast while he is with them? </a:t>
            </a:r>
            <a:r>
              <a:rPr lang="en-US" sz="3400" i="1" dirty="0" smtClean="0"/>
              <a:t/>
            </a:r>
            <a:br>
              <a:rPr lang="en-US" sz="3400" i="1" dirty="0" smtClean="0"/>
            </a:br>
            <a:r>
              <a:rPr lang="en-US" sz="3400" i="1" dirty="0" smtClean="0"/>
              <a:t>They </a:t>
            </a:r>
            <a:r>
              <a:rPr lang="en-US" sz="3400" i="1" dirty="0"/>
              <a:t>cannot, so long as they have him with them. </a:t>
            </a:r>
            <a:r>
              <a:rPr lang="en-US" sz="3400" i="1" dirty="0" smtClean="0"/>
              <a:t>But </a:t>
            </a:r>
            <a:r>
              <a:rPr lang="en-US" sz="3400" i="1" dirty="0"/>
              <a:t>the time will come when the bridegroom will be taken from them, </a:t>
            </a:r>
            <a:r>
              <a:rPr lang="en-US" sz="3400" i="1" dirty="0" smtClean="0"/>
              <a:t>and </a:t>
            </a:r>
            <a:r>
              <a:rPr lang="en-US" sz="3400" i="1" dirty="0"/>
              <a:t>on that day they will fast</a:t>
            </a:r>
            <a:r>
              <a:rPr lang="en-US" sz="3400" i="1" dirty="0" smtClean="0"/>
              <a:t>.” </a:t>
            </a:r>
            <a:r>
              <a:rPr lang="en-US" sz="2000" b="1" dirty="0" smtClean="0"/>
              <a:t>Mark 2:19-20 NIV</a:t>
            </a:r>
            <a:endParaRPr lang="en-US" sz="2000" b="1" dirty="0"/>
          </a:p>
          <a:p>
            <a:pPr algn="ctr"/>
            <a:endParaRPr lang="en-US" dirty="0"/>
          </a:p>
        </p:txBody>
      </p:sp>
    </p:spTree>
    <p:extLst>
      <p:ext uri="{BB962C8B-B14F-4D97-AF65-F5344CB8AC3E}">
        <p14:creationId xmlns:p14="http://schemas.microsoft.com/office/powerpoint/2010/main" val="4038731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36702"/>
            <a:ext cx="8229600" cy="811330"/>
          </a:xfrm>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748032"/>
            <a:ext cx="8229600" cy="3962826"/>
          </a:xfrm>
        </p:spPr>
        <p:txBody>
          <a:bodyPr>
            <a:normAutofit lnSpcReduction="10000"/>
          </a:bodyPr>
          <a:lstStyle/>
          <a:p>
            <a:pPr marL="0" indent="0" algn="ctr">
              <a:lnSpc>
                <a:spcPct val="150000"/>
              </a:lnSpc>
              <a:buNone/>
            </a:pPr>
            <a:r>
              <a:rPr lang="en-US" sz="3400" dirty="0"/>
              <a:t>The doctrine of grace and faith and the power-filled Gospel life that springs from it cannot possibly be combined, even in small part, with Pharisaic </a:t>
            </a:r>
            <a:r>
              <a:rPr lang="en-US" sz="3400" dirty="0" smtClean="0"/>
              <a:t>Judaism.</a:t>
            </a:r>
            <a:endParaRPr lang="en-US" sz="3400" dirty="0"/>
          </a:p>
        </p:txBody>
      </p:sp>
    </p:spTree>
    <p:extLst>
      <p:ext uri="{BB962C8B-B14F-4D97-AF65-F5344CB8AC3E}">
        <p14:creationId xmlns:p14="http://schemas.microsoft.com/office/powerpoint/2010/main" val="4038731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Autofit/>
          </a:bodyPr>
          <a:lstStyle/>
          <a:p>
            <a:pPr marL="0" indent="0" algn="ctr">
              <a:buNone/>
            </a:pPr>
            <a:r>
              <a:rPr lang="en-US" sz="3000" dirty="0"/>
              <a:t>Jesus’ second illustration completes the thought.  </a:t>
            </a:r>
            <a:r>
              <a:rPr lang="en-US" sz="3000" dirty="0" smtClean="0"/>
              <a:t>“</a:t>
            </a:r>
            <a:r>
              <a:rPr lang="en-US" sz="3000" i="1" dirty="0" smtClean="0"/>
              <a:t>And </a:t>
            </a:r>
            <a:r>
              <a:rPr lang="en-US" sz="3000" i="1" dirty="0"/>
              <a:t>no one puts new wine into old wineskins; otherwise the wine will burst the wineskins, and the wine is lost and the wineskins</a:t>
            </a:r>
            <a:r>
              <a:rPr lang="en-US" sz="3000" i="1" dirty="0" smtClean="0"/>
              <a:t>.”</a:t>
            </a:r>
            <a:endParaRPr lang="en-US" sz="3000" dirty="0"/>
          </a:p>
          <a:p>
            <a:pPr marL="0" indent="0" algn="ctr">
              <a:buNone/>
            </a:pPr>
            <a:r>
              <a:rPr lang="en-US" sz="3000" dirty="0"/>
              <a:t> </a:t>
            </a:r>
          </a:p>
          <a:p>
            <a:pPr marL="0" indent="0" algn="ctr">
              <a:buNone/>
            </a:pPr>
            <a:r>
              <a:rPr lang="en-US" sz="3000" dirty="0"/>
              <a:t>The old cannot be kept by adding a little of the new; still less by combining all of the new with it. </a:t>
            </a:r>
          </a:p>
        </p:txBody>
      </p:sp>
    </p:spTree>
    <p:extLst>
      <p:ext uri="{BB962C8B-B14F-4D97-AF65-F5344CB8AC3E}">
        <p14:creationId xmlns:p14="http://schemas.microsoft.com/office/powerpoint/2010/main" val="4038731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fontScale="85000" lnSpcReduction="10000"/>
          </a:bodyPr>
          <a:lstStyle/>
          <a:p>
            <a:pPr marL="0" indent="0" algn="ctr">
              <a:lnSpc>
                <a:spcPct val="150000"/>
              </a:lnSpc>
              <a:buNone/>
            </a:pPr>
            <a:r>
              <a:rPr lang="en-US" sz="3400" dirty="0" smtClean="0"/>
              <a:t>Jesus was bringing into being the reality for which the Temple had been one of the great advance signposts: God’s sovereign and </a:t>
            </a:r>
            <a:br>
              <a:rPr lang="en-US" sz="3400" dirty="0" smtClean="0"/>
            </a:br>
            <a:r>
              <a:rPr lang="en-US" sz="3400" dirty="0" smtClean="0"/>
              <a:t>saving presence in the midst of his people.  </a:t>
            </a:r>
            <a:br>
              <a:rPr lang="en-US" sz="3400" dirty="0" smtClean="0"/>
            </a:br>
            <a:r>
              <a:rPr lang="en-US" sz="3400" dirty="0" smtClean="0"/>
              <a:t>This was a time for looking forward to the great things God was beginning to do.</a:t>
            </a:r>
            <a:endParaRPr lang="en-US" sz="3400"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a:bodyPr>
          <a:lstStyle/>
          <a:p>
            <a:pPr marL="0" indent="0" algn="ctr">
              <a:lnSpc>
                <a:spcPct val="150000"/>
              </a:lnSpc>
              <a:buNone/>
            </a:pPr>
            <a:r>
              <a:rPr lang="en-US" sz="3400" dirty="0"/>
              <a:t>When God is doing new things, </a:t>
            </a:r>
            <a:r>
              <a:rPr lang="en-US" sz="3400" dirty="0" smtClean="0"/>
              <a:t/>
            </a:r>
            <a:br>
              <a:rPr lang="en-US" sz="3400" dirty="0" smtClean="0"/>
            </a:br>
            <a:r>
              <a:rPr lang="en-US" sz="3400" dirty="0" smtClean="0"/>
              <a:t>we </a:t>
            </a:r>
            <a:r>
              <a:rPr lang="en-US" sz="3400" dirty="0"/>
              <a:t>should join the party, not grumble because the new wine is threatening to burst our poor old “</a:t>
            </a:r>
            <a:r>
              <a:rPr lang="en-US" sz="3400" dirty="0" smtClean="0"/>
              <a:t>bottles.” </a:t>
            </a:r>
            <a:endParaRPr lang="en-US" sz="3400" dirty="0"/>
          </a:p>
          <a:p>
            <a:pPr marL="0" indent="0">
              <a:buNone/>
            </a:pPr>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WIND IS STILL BLOWING</a:t>
            </a:r>
            <a:endParaRPr lang="en-US" dirty="0"/>
          </a:p>
        </p:txBody>
      </p:sp>
      <p:sp>
        <p:nvSpPr>
          <p:cNvPr id="5" name="Content Placeholder 4"/>
          <p:cNvSpPr>
            <a:spLocks noGrp="1"/>
          </p:cNvSpPr>
          <p:nvPr>
            <p:ph idx="1"/>
          </p:nvPr>
        </p:nvSpPr>
        <p:spPr>
          <a:xfrm>
            <a:off x="457200" y="1692276"/>
            <a:ext cx="8229600" cy="4233442"/>
          </a:xfrm>
        </p:spPr>
        <p:txBody>
          <a:bodyPr>
            <a:normAutofit/>
          </a:bodyPr>
          <a:lstStyle/>
          <a:p>
            <a:pPr marL="0" indent="0" algn="ctr">
              <a:lnSpc>
                <a:spcPct val="150000"/>
              </a:lnSpc>
              <a:buNone/>
            </a:pPr>
            <a:r>
              <a:rPr lang="en-US" sz="3400" dirty="0"/>
              <a:t>Friends, Jesus </a:t>
            </a:r>
            <a:r>
              <a:rPr lang="en-US" sz="3400" dirty="0" smtClean="0"/>
              <a:t>was, </a:t>
            </a:r>
            <a:r>
              <a:rPr lang="en-US" sz="3400" dirty="0"/>
              <a:t>from the very </a:t>
            </a:r>
            <a:r>
              <a:rPr lang="en-US" sz="3400" dirty="0" smtClean="0"/>
              <a:t>beginning, </a:t>
            </a:r>
            <a:r>
              <a:rPr lang="en-US" sz="3400" dirty="0"/>
              <a:t>continually preparing His disciples for the NEW He was bringing and for the </a:t>
            </a:r>
            <a:r>
              <a:rPr lang="en-US" sz="3400" dirty="0" smtClean="0"/>
              <a:t>CONTINUING work </a:t>
            </a:r>
            <a:r>
              <a:rPr lang="en-US" sz="3400" dirty="0"/>
              <a:t>of the Holy Spirit.</a:t>
            </a:r>
          </a:p>
          <a:p>
            <a:endParaRPr lang="en-US" dirty="0"/>
          </a:p>
        </p:txBody>
      </p:sp>
    </p:spTree>
    <p:extLst>
      <p:ext uri="{BB962C8B-B14F-4D97-AF65-F5344CB8AC3E}">
        <p14:creationId xmlns:p14="http://schemas.microsoft.com/office/powerpoint/2010/main" val="1097988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1010</Words>
  <Application>Microsoft Macintosh PowerPoint</Application>
  <PresentationFormat>On-screen Show (4:3)</PresentationFormat>
  <Paragraphs>90</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Avenir Heavy</vt:lpstr>
      <vt:lpstr>Calibri</vt:lpstr>
      <vt:lpstr>Arial</vt:lpstr>
      <vt:lpstr>Office Theme</vt:lpstr>
      <vt:lpstr>PowerPoint Presentation</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lpstr>THE WIND IS STILL BLOWING</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Ginny Murphy</dc:creator>
  <cp:lastModifiedBy>Microsoft Office User</cp:lastModifiedBy>
  <cp:revision>29</cp:revision>
  <cp:lastPrinted>2017-02-28T20:37:30Z</cp:lastPrinted>
  <dcterms:created xsi:type="dcterms:W3CDTF">2017-01-02T16:19:16Z</dcterms:created>
  <dcterms:modified xsi:type="dcterms:W3CDTF">2017-03-02T15:04:17Z</dcterms:modified>
</cp:coreProperties>
</file>